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1" r:id="rId1"/>
    <p:sldMasterId id="2147483761" r:id="rId2"/>
    <p:sldMasterId id="2147483852" r:id="rId3"/>
    <p:sldMasterId id="2147483915" r:id="rId4"/>
    <p:sldMasterId id="2147483928" r:id="rId5"/>
  </p:sldMasterIdLst>
  <p:notesMasterIdLst>
    <p:notesMasterId r:id="rId30"/>
  </p:notesMasterIdLst>
  <p:sldIdLst>
    <p:sldId id="298" r:id="rId6"/>
    <p:sldId id="299" r:id="rId7"/>
    <p:sldId id="334" r:id="rId8"/>
    <p:sldId id="335" r:id="rId9"/>
    <p:sldId id="300" r:id="rId10"/>
    <p:sldId id="301" r:id="rId11"/>
    <p:sldId id="336" r:id="rId12"/>
    <p:sldId id="365" r:id="rId13"/>
    <p:sldId id="302" r:id="rId14"/>
    <p:sldId id="379" r:id="rId15"/>
    <p:sldId id="387" r:id="rId16"/>
    <p:sldId id="389" r:id="rId17"/>
    <p:sldId id="390" r:id="rId18"/>
    <p:sldId id="396" r:id="rId19"/>
    <p:sldId id="394" r:id="rId20"/>
    <p:sldId id="393" r:id="rId21"/>
    <p:sldId id="395" r:id="rId22"/>
    <p:sldId id="392" r:id="rId23"/>
    <p:sldId id="391" r:id="rId24"/>
    <p:sldId id="385" r:id="rId25"/>
    <p:sldId id="388" r:id="rId26"/>
    <p:sldId id="356" r:id="rId27"/>
    <p:sldId id="397" r:id="rId28"/>
    <p:sldId id="398" r:id="rId29"/>
  </p:sldIdLst>
  <p:sldSz cx="9144000" cy="6858000" type="screen4x3"/>
  <p:notesSz cx="6858000" cy="9144000"/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="" xmlns:pr="smNativeData" dt="1504198011" val="76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77" autoAdjust="0"/>
    <p:restoredTop sz="94660"/>
  </p:normalViewPr>
  <p:slideViewPr>
    <p:cSldViewPr>
      <p:cViewPr varScale="1">
        <p:scale>
          <a:sx n="78" d="100"/>
          <a:sy n="78" d="100"/>
        </p:scale>
        <p:origin x="96" y="804"/>
      </p:cViewPr>
      <p:guideLst>
        <p:guide orient="horz" pos="2160"/>
        <p:guide pos="2880"/>
      </p:guideLst>
    </p:cSldViewPr>
  </p:slideViewPr>
  <p:outlineViewPr>
    <p:cViewPr>
      <p:scale>
        <a:sx n="303" d="100"/>
        <a:sy n="30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6" d="100"/>
        <a:sy n="26" d="100"/>
      </p:scale>
      <p:origin x="0" y="0"/>
    </p:cViewPr>
  </p:sorterViewPr>
  <p:notesViewPr>
    <p:cSldViewPr>
      <p:cViewPr>
        <p:scale>
          <a:sx n="108" d="100"/>
          <a:sy n="108" d="100"/>
        </p:scale>
        <p:origin x="1488" y="211"/>
      </p:cViewPr>
      <p:guideLst/>
    </p:cSldViewPr>
  </p:notesViewPr>
  <p:gridSpacing cx="36195" cy="361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85D30-4F36-4234-B1CE-CF31AA541251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12E92-A53C-461E-A02D-B1D974DF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83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D87D22-166E-4363-B984-82CA76835DA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903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A6AA45-3873-4C5E-BD0F-7511D22ABFF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16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DACBD4-56E7-484F-A2EB-609BA1B7D31E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752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0C6675-E882-4401-80F4-48C8A6626FF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36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6FCAEA-C988-484B-B709-F0607FD0A80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109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82877F-9706-450F-91FF-13045A1EB49D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16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60422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57894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54050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0657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50828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AF2868-1C5E-49A2-98F3-8284678193E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772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60607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11633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32748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9382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35034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202481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58656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183698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834269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6854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A40893-D25F-4244-94F7-06F5EE70145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3259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5321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319908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239210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38108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427738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109729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39404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301069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195839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41213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8FB62F-769E-4ADC-A374-B9BD8D86CC6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6427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649407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849944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153026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983955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753914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036649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230745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275772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730946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86210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86AC69-1A0A-4D83-83FF-89CD29765C18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4592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51042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278991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168624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946958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017207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160708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303580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933752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724031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7768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F701C8-2413-43DB-99BF-818D95131D2A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8381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7695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298342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44123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0E89E-1C6D-43F1-AB94-38AF66B27AA9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311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AF5E95-ABF0-4EE4-B484-E8B4136A41F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42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760AFD-7452-427C-A213-4752DB8BDC6F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585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56B6AF-7877-41AF-B67E-BF10FD4C56B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6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2851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1537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0566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8782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-115887" y="1191648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«Безопасность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 при эксплуатации и ремонте оборудования электрических подстанций и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сетей» 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ДОЦЕНТ КАФЕДРЫ</a:t>
            </a:r>
            <a:r>
              <a:rPr kumimoji="0" lang="ru-ru" sz="36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«ЭЛЕКТРОСНАБЖЕНИЕ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 ЭКСПЛУАТАЦИЯ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ЭЛЕКТРООБОРУДОВАНИЯ»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ПРИВАЛОВ ЕВГЕНИЙ ЕВГРАФОВИЧ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8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0418" t="14111" r="13188" b="13055"/>
          <a:stretch/>
        </p:blipFill>
        <p:spPr>
          <a:xfrm>
            <a:off x="0" y="7260"/>
            <a:ext cx="9144000" cy="685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89534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749" t="20753" r="5000" b="13872"/>
          <a:stretch/>
        </p:blipFill>
        <p:spPr>
          <a:xfrm>
            <a:off x="5046" y="0"/>
            <a:ext cx="9138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87946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063" t="34694" r="6458" b="5139"/>
          <a:stretch/>
        </p:blipFill>
        <p:spPr>
          <a:xfrm>
            <a:off x="0" y="12510"/>
            <a:ext cx="9144000" cy="684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73973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Плакаты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вывешивают на: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Ключах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 кнопках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дистанционного и местного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управления.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 Автоматах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или у места снятых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предохранителей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цепей управления и силовых цепей питания приводов коммутационных аппаратов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59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6458" t="22555" r="917" b="9362"/>
          <a:stretch/>
        </p:blipFill>
        <p:spPr>
          <a:xfrm>
            <a:off x="11480" y="7157"/>
            <a:ext cx="9132519" cy="685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30121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3. При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дистанционном управлении коммутационными аппаратами с АРМ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аналогичные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плакаты безопасности, кроме того, должны быть отображены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рядом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 графическим обозначением соответствующего коммутационного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аппарата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 схеме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АРМ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78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 приводах коммутационных аппаратов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которыми отключена для работ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воздушных (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ВЛ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или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кабельных линиях (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КЛ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),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независимо от числа работающих бригад, вывешивается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один плакат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«Не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включать! Работа на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линии». 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50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667" t="23999" r="5270" b="832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37340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 дистанционном управлении коммутационными аппаратами с АРМ знак запрещающего плаката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«Не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включать! Работа на линии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!»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отображается на схеме рядом с символом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коммутационного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аппарата, которым подается напряжение на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ВЛ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или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КЛ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52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Запрещающий плакат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«Не включать! Работа на линии!»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вывешивается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 снимается по указанию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оперативного персонала,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ведущего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учет числа работающих на линии бригад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59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Раздел 1.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4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«Обеспечение 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безопасного производства плановых и аварийных работ в электрических установках и </a:t>
            </a: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сетях»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2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465" t="7249" r="2104" b="6195"/>
          <a:stretch/>
        </p:blipFill>
        <p:spPr>
          <a:xfrm>
            <a:off x="1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66763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620" r="6230" b="5215"/>
          <a:stretch/>
        </p:blipFill>
        <p:spPr>
          <a:xfrm>
            <a:off x="2523" y="0"/>
            <a:ext cx="9141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52029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Заключение.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Технические мероприятия, обеспечивающие </a:t>
            </a:r>
            <a:r>
              <a:rPr lang="ru-RU" sz="44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безопасность работ со снятием </a:t>
            </a:r>
            <a:r>
              <a:rPr lang="ru-RU" sz="44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напряжения, выполняют только в указанном порядке.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64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6735" t="39787" r="18638" b="3017"/>
          <a:stretch/>
        </p:blipFill>
        <p:spPr>
          <a:xfrm>
            <a:off x="1080" y="0"/>
            <a:ext cx="91429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48004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6735" t="39787" r="18638" b="3017"/>
          <a:stretch/>
        </p:blipFill>
        <p:spPr>
          <a:xfrm>
            <a:off x="1080" y="0"/>
            <a:ext cx="91429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59706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1.2 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безопасных условий труда при производстве работ в электроустановках и электрических 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сетях.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45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Практическое занятие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№ 3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Вывешивание запрещающих плакатов. 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24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23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609600" indent="-609600"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цели</a:t>
            </a:r>
          </a:p>
          <a:p>
            <a:pPr>
              <a:lnSpc>
                <a:spcPct val="110000"/>
              </a:lnSpc>
              <a:buNone/>
              <a:defRPr lang="ru-ru"/>
            </a:pP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1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Изучить </a:t>
            </a: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п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орядок вывешивания </a:t>
            </a: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запрещающих плакатов. 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83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lvl="1" algn="ctr">
              <a:lnSpc>
                <a:spcPct val="140000"/>
              </a:lnSpc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вопросы.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algn="ctr">
              <a:lnSpc>
                <a:spcPct val="110000"/>
              </a:lnSpc>
              <a:buNone/>
              <a:defRPr lang="ru-ru"/>
            </a:pP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Вывешивание запрещающих плакатов. </a:t>
            </a:r>
            <a:endParaRPr lang="ru-ru" sz="48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33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buClrTx/>
              <a:buSzTx/>
              <a:buFontTx/>
              <a:buNone/>
              <a:tabLst/>
              <a:defRPr lang="ru-ru"/>
            </a:pPr>
            <a:endParaRPr lang="ru-ru" sz="4400" dirty="0" smtClean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Учебная литература</a:t>
            </a:r>
            <a:r>
              <a:rPr kumimoji="0" lang="ru-ru" sz="4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8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Правила </a:t>
            </a:r>
            <a:r>
              <a:rPr lang="ru-RU" sz="48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охраны труда при эксплуатации </a:t>
            </a:r>
            <a:r>
              <a:rPr lang="ru-RU" sz="48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электроустановок (ПОТЭУ). </a:t>
            </a:r>
            <a:r>
              <a:rPr lang="ru-RU" sz="48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М: НОРМАТИКА, 2020. - 238с.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742950" marR="0" lvl="1" indent="-28575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99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0964" t="6721" r="3034" b="4611"/>
          <a:stretch/>
        </p:blipFill>
        <p:spPr>
          <a:xfrm>
            <a:off x="1242060" y="0"/>
            <a:ext cx="6122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81053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endParaRPr lang="ru-RU" sz="4400" dirty="0" smtClean="0"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ctr"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Вывешивание запрещающих плакатов. </a:t>
            </a:r>
          </a:p>
          <a:p>
            <a:pPr lvl="1">
              <a:buNone/>
              <a:defRPr lang="ru-ru"/>
            </a:pPr>
            <a:endParaRPr lang="ru-ru" sz="3600" dirty="0" smtClean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2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303</Words>
  <Application>Microsoft Office PowerPoint</Application>
  <PresentationFormat>Экран (4:3)</PresentationFormat>
  <Paragraphs>55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SimSun</vt:lpstr>
      <vt:lpstr>Arial</vt:lpstr>
      <vt:lpstr>Arial Black</vt:lpstr>
      <vt:lpstr>Calibri</vt:lpstr>
      <vt:lpstr>Times New Roman</vt:lpstr>
      <vt:lpstr>Оформление по умолчанию</vt:lpstr>
      <vt:lpstr>6_Presentation</vt:lpstr>
      <vt:lpstr>3_Presentation</vt:lpstr>
      <vt:lpstr>7_Presentation</vt:lpstr>
      <vt:lpstr>1_Presentation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Л1. Введение</dc:title>
  <dc:subject>Т1.Общие сведения</dc:subject>
  <dc:creator>Привалов Е.Е.</dc:creator>
  <cp:keywords>электробезопасность, электротравма</cp:keywords>
  <dc:description/>
  <cp:lastModifiedBy>Home</cp:lastModifiedBy>
  <cp:revision>77</cp:revision>
  <dcterms:created xsi:type="dcterms:W3CDTF">2003-11-18T14:40:54Z</dcterms:created>
  <dcterms:modified xsi:type="dcterms:W3CDTF">2020-08-11T12:54:48Z</dcterms:modified>
</cp:coreProperties>
</file>